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2597" y="139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4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96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92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35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35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35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5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01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66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94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0F54F-0CC9-414A-B30D-3A6FF6529E96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3BB0-0C19-47BB-A770-1E203A01D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09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7504" y="177663"/>
            <a:ext cx="6042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居宅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介護支援事業所に係る特定事業所集中減算フローチャート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7505" y="889967"/>
            <a:ext cx="34215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全居宅介護支援事業所は、次の計算をして下さい。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0536" y="1110396"/>
            <a:ext cx="60293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○判定期間　　　　前期：３月～８月、後期：９月～２月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○サービス種別　　訪問介護、通所介護、地域密着型通所介護、福祉用具貸与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○計算式（例）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各サービス（例：訪問介護）に係る紹介率最高法人の居宅サービス計画数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</a:t>
            </a:r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÷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各サービス（訪問介護）を位置付けた計画数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4325" y="800100"/>
            <a:ext cx="6257925" cy="1609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3328987" y="2452068"/>
            <a:ext cx="172939" cy="2362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3217" y="2831826"/>
            <a:ext cx="39597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全居宅介護支援事業所は、次の書類を作成して下さい。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90537" y="3047642"/>
            <a:ext cx="61606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書類を作成する際は、注意事項等を確認のうえ作成してください。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様式は参考として様式１を示していますが、下記の必要事項が記載されていれば別様式でも可能です。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必要事項</a:t>
            </a:r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・判定期間における居宅サービス計画数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・各サービスのそれぞれが位置付けられた居宅サービス計画数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・各サービスのそれぞれの紹介率最高法人が位置付けられた居宅サービス計画数、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並びに紹介率最高法人の名称、住所、事業所名及び代表者名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・算定方法で計算した割合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・算定方法で計算した割合が８０％を超えた場合であって、正当な理由がある場合においては、その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正当な理由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10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0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正当な理由番号の記載がないもの、必要書類の添付がないものは、「正当な理由なし」と判断し</a:t>
            </a:r>
            <a:endParaRPr kumimoji="1" lang="en-US" altLang="ja-JP" sz="1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10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ます。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00037" y="2741959"/>
            <a:ext cx="6257925" cy="23181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>
            <a:off x="3429000" y="5124450"/>
            <a:ext cx="14287" cy="1143000"/>
          </a:xfrm>
          <a:prstGeom prst="line">
            <a:avLst/>
          </a:prstGeom>
          <a:ln w="1270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14325" y="5305985"/>
            <a:ext cx="6257925" cy="4154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各サービス種別ごとの算定結果が、いずれか１つでも８０％を超えた場合</a:t>
            </a:r>
            <a:endParaRPr kumimoji="1"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正当な理由に該当する場合でも古賀市への提出が必要です。</a:t>
            </a:r>
          </a:p>
        </p:txBody>
      </p:sp>
      <p:cxnSp>
        <p:nvCxnSpPr>
          <p:cNvPr id="15" name="直線コネクタ 14"/>
          <p:cNvCxnSpPr/>
          <p:nvPr/>
        </p:nvCxnSpPr>
        <p:spPr>
          <a:xfrm rot="5400000">
            <a:off x="3429000" y="4762875"/>
            <a:ext cx="0" cy="2952000"/>
          </a:xfrm>
          <a:prstGeom prst="line">
            <a:avLst/>
          </a:prstGeom>
          <a:ln w="1270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2009775" y="6219825"/>
            <a:ext cx="0" cy="396000"/>
          </a:xfrm>
          <a:prstGeom prst="line">
            <a:avLst/>
          </a:prstGeom>
          <a:ln w="127000">
            <a:solidFill>
              <a:schemeClr val="accent1">
                <a:lumMod val="75000"/>
              </a:schemeClr>
            </a:solidFill>
            <a:tailEnd type="triangl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4848225" y="6219825"/>
            <a:ext cx="0" cy="396000"/>
          </a:xfrm>
          <a:prstGeom prst="line">
            <a:avLst/>
          </a:prstGeom>
          <a:ln w="127000">
            <a:solidFill>
              <a:schemeClr val="accent1">
                <a:lumMod val="75000"/>
              </a:schemeClr>
            </a:solidFill>
            <a:tailEnd type="triangl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913364" y="6672000"/>
            <a:ext cx="2192821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事務所で算定資料を５年間保存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01926" y="6659261"/>
            <a:ext cx="2768047" cy="10618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古賀市健康介護課へ提出</a:t>
            </a:r>
            <a:endParaRPr kumimoji="1"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（１部は事業所で保存）</a:t>
            </a:r>
            <a:endParaRPr kumimoji="1"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提出期限（必着）：前期 ９月１５日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後期 ３月１５日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様式１、様式２（必要に応じて）、確認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資料を提出。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68015" y="5733692"/>
            <a:ext cx="2472399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いいえ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（いずれも８０％を超えない）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45974" y="5743217"/>
            <a:ext cx="2472399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はい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（いずれかが８０％を超える）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501926" y="6662475"/>
            <a:ext cx="2806148" cy="1058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848225" y="7764526"/>
            <a:ext cx="1015" cy="254740"/>
          </a:xfrm>
          <a:prstGeom prst="line">
            <a:avLst/>
          </a:prstGeom>
          <a:ln w="1270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766373" y="7990691"/>
            <a:ext cx="2952000" cy="0"/>
          </a:xfrm>
          <a:prstGeom prst="line">
            <a:avLst/>
          </a:prstGeom>
          <a:ln w="1270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823148" y="7962116"/>
            <a:ext cx="0" cy="396000"/>
          </a:xfrm>
          <a:prstGeom prst="line">
            <a:avLst/>
          </a:prstGeom>
          <a:ln w="127000">
            <a:solidFill>
              <a:schemeClr val="accent1">
                <a:lumMod val="75000"/>
              </a:schemeClr>
            </a:solidFill>
            <a:tailEnd type="triangl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5661598" y="7952591"/>
            <a:ext cx="0" cy="396000"/>
          </a:xfrm>
          <a:prstGeom prst="line">
            <a:avLst/>
          </a:prstGeom>
          <a:ln w="127000">
            <a:solidFill>
              <a:schemeClr val="accent1">
                <a:lumMod val="75000"/>
              </a:schemeClr>
            </a:solidFill>
            <a:tailEnd type="triangl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628747" y="8404206"/>
            <a:ext cx="2378916" cy="6309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結果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［正当な理由と認める］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集中減算対象としない</a:t>
            </a:r>
            <a:endParaRPr kumimoji="1"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633690" y="8407421"/>
            <a:ext cx="2378916" cy="6806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347982" y="8404206"/>
            <a:ext cx="2378916" cy="133113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結果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［正当な理由と認めない］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［理由なし］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集中減算対象とする</a:t>
            </a:r>
            <a:endParaRPr kumimoji="1"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減算適用期間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前期判定期間：１０月～３月減算適用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後期判定期間：　４月～９月減算適用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352925" y="8407421"/>
            <a:ext cx="2378916" cy="13279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351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466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0791</dc:creator>
  <cp:lastModifiedBy>笠木　優里</cp:lastModifiedBy>
  <cp:revision>17</cp:revision>
  <cp:lastPrinted>2025-08-18T07:17:32Z</cp:lastPrinted>
  <dcterms:created xsi:type="dcterms:W3CDTF">2018-08-16T10:26:56Z</dcterms:created>
  <dcterms:modified xsi:type="dcterms:W3CDTF">2025-08-18T07:17:32Z</dcterms:modified>
</cp:coreProperties>
</file>