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8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65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10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4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8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32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92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26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64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12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03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59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84370-8545-4841-AEB8-D44CF547F530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C5C55-C056-4FD1-A55F-FAD22BC77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78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666201"/>
              </p:ext>
            </p:extLst>
          </p:nvPr>
        </p:nvGraphicFramePr>
        <p:xfrm>
          <a:off x="213213" y="1550921"/>
          <a:ext cx="6610667" cy="1158924"/>
        </p:xfrm>
        <a:graphic>
          <a:graphicData uri="http://schemas.openxmlformats.org/drawingml/2006/table">
            <a:tbl>
              <a:tblPr/>
              <a:tblGrid>
                <a:gridCol w="6610667">
                  <a:extLst>
                    <a:ext uri="{9D8B030D-6E8A-4147-A177-3AD203B41FA5}">
                      <a16:colId xmlns:a16="http://schemas.microsoft.com/office/drawing/2014/main" val="2388131471"/>
                    </a:ext>
                  </a:extLst>
                </a:gridCol>
              </a:tblGrid>
              <a:tr h="564564">
                <a:tc>
                  <a:txBody>
                    <a:bodyPr/>
                    <a:lstStyle/>
                    <a:p>
                      <a:r>
                        <a:rPr kumimoji="1" lang="ja-JP" altLang="en-US" sz="800" baseline="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8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（ふりがな）　　（　　　　　　　　　　　　　）</a:t>
                      </a:r>
                      <a:endParaRPr kumimoji="1" lang="en-US" altLang="ja-JP" sz="105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夫・ﾊﾟｰﾄﾅｰ：　　　　　　　　　　　　　 　　　　　　</a:t>
                      </a:r>
                      <a:r>
                        <a:rPr kumimoji="1" lang="ja-JP" altLang="en-US" sz="1200" baseline="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生年月日：　　年　　月　　日</a:t>
                      </a:r>
                      <a:r>
                        <a:rPr kumimoji="1" lang="en-US" altLang="ja-JP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(</a:t>
                      </a:r>
                      <a:r>
                        <a:rPr kumimoji="1" lang="en-US" altLang="ja-JP" sz="1100" baseline="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歳）</a:t>
                      </a:r>
                      <a:endParaRPr kumimoji="1" lang="ja-JP" altLang="en-US" sz="11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89408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〇電話：　　　　　　　　          （連絡がつきやすい時間帯：　　　　　　　　）</a:t>
                      </a:r>
                      <a:endParaRPr kumimoji="1" lang="en-US" altLang="ja-JP" sz="11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en-US" altLang="ja-JP" sz="7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〇職業：</a:t>
                      </a:r>
                      <a:r>
                        <a:rPr kumimoji="1" lang="ja-JP" altLang="en-US" sz="12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　　　　　     </a:t>
                      </a:r>
                      <a:r>
                        <a:rPr kumimoji="1" lang="ja-JP" altLang="en-US" sz="10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（国保・社保：本人・扶養）</a:t>
                      </a:r>
                      <a:r>
                        <a:rPr kumimoji="1" lang="ja-JP" altLang="en-US" sz="12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</a:t>
                      </a:r>
                      <a:endParaRPr kumimoji="1" lang="ja-JP" altLang="en-US" sz="10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594121"/>
                  </a:ext>
                </a:extLst>
              </a:tr>
            </a:tbl>
          </a:graphicData>
        </a:graphic>
      </p:graphicFrame>
      <p:sp>
        <p:nvSpPr>
          <p:cNvPr id="4" name="AutoShape 558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675" y="0"/>
            <a:ext cx="3710952" cy="3111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wrap="none" lIns="0" tIns="0" rIns="0" bIns="0" anchor="ctr" anchorCtr="1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2022" b="1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妊娠届出時アンケート</a:t>
            </a:r>
            <a:r>
              <a:rPr lang="ja-JP" altLang="en-US" sz="1733" b="1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（古賀市）</a:t>
            </a:r>
            <a:endParaRPr lang="ja-JP" altLang="en-US" sz="2311" b="1" dirty="0">
              <a:solidFill>
                <a:srgbClr val="0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53386"/>
              </p:ext>
            </p:extLst>
          </p:nvPr>
        </p:nvGraphicFramePr>
        <p:xfrm>
          <a:off x="203629" y="388406"/>
          <a:ext cx="6620251" cy="1158924"/>
        </p:xfrm>
        <a:graphic>
          <a:graphicData uri="http://schemas.openxmlformats.org/drawingml/2006/table">
            <a:tbl>
              <a:tblPr/>
              <a:tblGrid>
                <a:gridCol w="6620251">
                  <a:extLst>
                    <a:ext uri="{9D8B030D-6E8A-4147-A177-3AD203B41FA5}">
                      <a16:colId xmlns:a16="http://schemas.microsoft.com/office/drawing/2014/main" val="2388131471"/>
                    </a:ext>
                  </a:extLst>
                </a:gridCol>
              </a:tblGrid>
              <a:tr h="564564">
                <a:tc>
                  <a:txBody>
                    <a:bodyPr/>
                    <a:lstStyle/>
                    <a:p>
                      <a:r>
                        <a:rPr kumimoji="1" lang="ja-JP" altLang="en-US" sz="800" baseline="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8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（ふりがな）　　（　　　　　　　　　　　　　）</a:t>
                      </a:r>
                      <a:endParaRPr kumimoji="1" lang="en-US" altLang="ja-JP" sz="105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妊婦氏名：　　　　　　　　　　　　　 　　　　　　　</a:t>
                      </a:r>
                      <a:r>
                        <a:rPr kumimoji="1" lang="ja-JP" altLang="en-US" sz="1200" baseline="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生年月日：　　年　　月　　日</a:t>
                      </a:r>
                      <a:r>
                        <a:rPr kumimoji="1" lang="en-US" altLang="ja-JP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(</a:t>
                      </a:r>
                      <a:r>
                        <a:rPr kumimoji="1" lang="en-US" altLang="ja-JP" sz="1100" baseline="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歳）</a:t>
                      </a:r>
                      <a:endParaRPr kumimoji="1" lang="ja-JP" altLang="en-US" sz="11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89408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〇電話：　　　　　　　　          （連絡がつきやすい時間帯：　　　　　　　　）</a:t>
                      </a:r>
                      <a:endParaRPr kumimoji="1" lang="en-US" altLang="ja-JP" sz="11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en-US" altLang="ja-JP" sz="7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〇職業：</a:t>
                      </a:r>
                      <a:r>
                        <a:rPr kumimoji="1" lang="ja-JP" altLang="en-US" sz="12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　　　　　     </a:t>
                      </a:r>
                      <a:r>
                        <a:rPr kumimoji="1" lang="ja-JP" altLang="en-US" sz="10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（国保・社保：本人・扶養）</a:t>
                      </a:r>
                      <a:r>
                        <a:rPr kumimoji="1" lang="ja-JP" altLang="en-US" sz="12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      </a:t>
                      </a:r>
                      <a:r>
                        <a:rPr kumimoji="1" lang="ja-JP" altLang="en-US" sz="11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〇産前産後の予定：</a:t>
                      </a:r>
                      <a:r>
                        <a:rPr kumimoji="1" lang="ja-JP" altLang="en-US" sz="10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産休・育休・退職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594121"/>
                  </a:ext>
                </a:extLst>
              </a:tr>
            </a:tbl>
          </a:graphicData>
        </a:graphic>
      </p:graphicFrame>
      <p:sp>
        <p:nvSpPr>
          <p:cNvPr id="12" name="AutoShape 558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9427" y="0"/>
            <a:ext cx="2140330" cy="333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07315" tIns="12841" rIns="107315" bIns="12841" anchor="ctr" anchorCtr="1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altLang="ja-JP" dirty="0" smtClean="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NO</a:t>
            </a:r>
            <a:r>
              <a:rPr lang="ja-JP" altLang="en-US" dirty="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　　　    　　</a:t>
            </a:r>
            <a:endParaRPr lang="en-US" altLang="ja-JP" dirty="0" smtClean="0">
              <a:solidFill>
                <a:srgbClr val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>
              <a:defRPr sz="1000"/>
            </a:pPr>
            <a:r>
              <a:rPr lang="zh-TW" altLang="en-US" u="sng" dirty="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/>
              </a:rPr>
              <a:t>記入日：令和　　年　　月　　</a:t>
            </a:r>
            <a:r>
              <a:rPr lang="zh-TW" altLang="en-US" u="sng" dirty="0" smtClean="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/>
              </a:rPr>
              <a:t>日</a:t>
            </a:r>
            <a:endParaRPr lang="zh-TW" altLang="en-US" u="sng" dirty="0">
              <a:solidFill>
                <a:srgbClr val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294269"/>
              </p:ext>
            </p:extLst>
          </p:nvPr>
        </p:nvGraphicFramePr>
        <p:xfrm>
          <a:off x="4068043" y="2408014"/>
          <a:ext cx="2757507" cy="304274"/>
        </p:xfrm>
        <a:graphic>
          <a:graphicData uri="http://schemas.openxmlformats.org/drawingml/2006/table">
            <a:tbl>
              <a:tblPr/>
              <a:tblGrid>
                <a:gridCol w="2757507">
                  <a:extLst>
                    <a:ext uri="{9D8B030D-6E8A-4147-A177-3AD203B41FA5}">
                      <a16:colId xmlns:a16="http://schemas.microsoft.com/office/drawing/2014/main" val="2388131471"/>
                    </a:ext>
                  </a:extLst>
                </a:gridCol>
              </a:tblGrid>
              <a:tr h="304274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〇婚姻（予定）：　　年　　月（　 　歳）</a:t>
                      </a:r>
                      <a:endParaRPr kumimoji="1" lang="ja-JP" altLang="en-US" sz="105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0" marR="0" marT="0" marB="0" anchor="ctr">
                    <a:lnL w="9525" cmpd="sng">
                      <a:solidFill>
                        <a:schemeClr val="tx1"/>
                      </a:solidFill>
                      <a:prstDash val="sysDot"/>
                    </a:lnL>
                    <a:lnR w="9525" cmpd="sng">
                      <a:solidFill>
                        <a:schemeClr val="tx1"/>
                      </a:solidFill>
                      <a:prstDash val="sysDot"/>
                    </a:lnR>
                    <a:lnT w="9525" cmpd="sng">
                      <a:solidFill>
                        <a:schemeClr val="tx1"/>
                      </a:solidFill>
                      <a:prstDash val="sysDot"/>
                    </a:lnT>
                    <a:lnB w="9525" cmpd="sng">
                      <a:solidFill>
                        <a:schemeClr val="tx1"/>
                      </a:solidFill>
                      <a:prstDash val="sysDot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894087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466025"/>
              </p:ext>
            </p:extLst>
          </p:nvPr>
        </p:nvGraphicFramePr>
        <p:xfrm>
          <a:off x="193106" y="2709845"/>
          <a:ext cx="6633898" cy="6852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3898">
                  <a:extLst>
                    <a:ext uri="{9D8B030D-6E8A-4147-A177-3AD203B41FA5}">
                      <a16:colId xmlns:a16="http://schemas.microsoft.com/office/drawing/2014/main" val="1353136302"/>
                    </a:ext>
                  </a:extLst>
                </a:gridCol>
              </a:tblGrid>
              <a:tr h="494481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住所：古賀市</a:t>
                      </a:r>
                      <a:endParaRPr kumimoji="1" lang="en-US" altLang="ja-JP" sz="1050" b="0" u="sng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　　　　　　　　　　　　　　　　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〇居住して（　　年　　</a:t>
                      </a:r>
                      <a:r>
                        <a:rPr kumimoji="1" lang="ja-JP" altLang="en-US" sz="1050" b="0" dirty="0" err="1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か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月）　            〇妊娠中の転出予定：なし・あり（　　月頃　　　　へ）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315045"/>
                  </a:ext>
                </a:extLst>
              </a:tr>
              <a:tr h="205179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〇出産予定日：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年　　月　　日（現在　　週）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en-US" altLang="ja-JP" sz="8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〇妊娠経過：順調・他（　　　　　　　）</a:t>
                      </a:r>
                      <a:endParaRPr kumimoji="1" lang="en-US" altLang="ja-JP" sz="1100" u="sng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50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〇診断を受けた病院：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en-US" altLang="ja-JP" sz="8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〇多胎妊娠：なし・あり（　　　）人　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en-US" altLang="ja-JP" sz="8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〇妊娠前の生理周期：順調・不順、初経年齢（　 歳）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8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                             </a:t>
                      </a:r>
                      <a:endParaRPr kumimoji="1" lang="en-US" altLang="ja-JP" sz="8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〇妊娠歴：妊娠（　　回）出産（ 　回）中絶（　回）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　　　流産（ 　</a:t>
                      </a:r>
                      <a:r>
                        <a:rPr kumimoji="1" lang="ja-JP" altLang="en-US" sz="1100" u="none" baseline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回）死産（　 回）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en-US" altLang="ja-JP" sz="8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〇里帰り出産予定：なし・あり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（里帰り先：　　　　県、時期：　　月頃、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病院：　　　　　　　　　　　　　　　）</a:t>
                      </a:r>
                      <a:endParaRPr kumimoji="1" lang="en-US" altLang="ja-JP" sz="12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132080" marR="132080" marT="66040" marB="6604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659577"/>
                  </a:ext>
                </a:extLst>
              </a:tr>
              <a:tr h="2297873"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〇妊娠が分かった時の気持ち：とても嬉しかった ・ 予想外で驚いたが嬉しかった ・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　　　　　　　　　　　　予想外でとまどった</a:t>
                      </a:r>
                      <a:r>
                        <a:rPr kumimoji="1" lang="ja-JP" altLang="en-US" sz="1100" u="none" baseline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 特に何とも思わなかった</a:t>
                      </a:r>
                      <a:r>
                        <a:rPr kumimoji="1" lang="ja-JP" altLang="en-US" sz="1100" u="none" baseline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ja-JP" altLang="en-US" sz="1100" u="none" baseline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困った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〇不安はありますか：なし・あり･･妊娠</a:t>
                      </a:r>
                      <a:r>
                        <a:rPr kumimoji="1" lang="ja-JP" altLang="en-US" sz="1100" u="none" baseline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 出産 ・</a:t>
                      </a:r>
                      <a:r>
                        <a:rPr kumimoji="1" lang="ja-JP" altLang="en-US" sz="1100" u="none" baseline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育児</a:t>
                      </a:r>
                      <a:r>
                        <a:rPr kumimoji="1" lang="ja-JP" altLang="en-US" sz="1100" u="none" baseline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 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                              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経済面 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[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生活費 ・ 出産費用 ・ 出産後の費用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]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ja-JP" altLang="en-US" sz="1100" u="none" baseline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その他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〇今までに精神的な事でカウンセラーや心療内科、精神科医院などに</a:t>
                      </a:r>
                      <a:r>
                        <a:rPr kumimoji="1" lang="ja-JP" altLang="en-US" sz="1100" u="none" dirty="0" err="1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の受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診や相談をしたことが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ありますか：なし・あり･･（ </a:t>
                      </a:r>
                      <a:r>
                        <a:rPr kumimoji="1" lang="ja-JP" altLang="en-US" sz="105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妊娠前 ・ 妊娠中 ・ 産後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）・（　　）歳頃・内服（ あり・なし）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〇その他、今回の妊娠で不安なことや心配なこと、知りたいことなどご記入ください。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132080" marR="132080" marT="66040" marB="6604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697664"/>
                  </a:ext>
                </a:extLst>
              </a:tr>
              <a:tr h="1402916"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〇家事・育児を協力してくれる人はいますか。</a:t>
                      </a: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・いない</a:t>
                      </a: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・いる：夫・ﾊﾟｰﾄﾅｰ・実母・義母・兄弟姉妹・友人・その他（　　　 　　　　　　　　　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〇夫（またはパートナー）には何でも打ち明けることが出来ますか。：はい・いいえ</a:t>
                      </a:r>
                    </a:p>
                    <a:p>
                      <a:endParaRPr kumimoji="1" lang="ja-JP" altLang="en-US" sz="7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〇実母には何でも打ち明けることが出来ますか。：はい・いいえ</a:t>
                      </a:r>
                    </a:p>
                    <a:p>
                      <a:endParaRPr kumimoji="1" lang="ja-JP" altLang="en-US" sz="700" u="none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〇夫（またはパートナー）や実母の他にも相談出来る人はいますか：はい（誰に　　　　）・いいえ</a:t>
                      </a:r>
                    </a:p>
                  </a:txBody>
                  <a:tcPr marL="132080" marR="132080" marT="66040" marB="6604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070523"/>
                  </a:ext>
                </a:extLst>
              </a:tr>
            </a:tbl>
          </a:graphicData>
        </a:graphic>
      </p:graphicFrame>
      <p:sp>
        <p:nvSpPr>
          <p:cNvPr id="20" name="大かっこ 19"/>
          <p:cNvSpPr/>
          <p:nvPr/>
        </p:nvSpPr>
        <p:spPr>
          <a:xfrm>
            <a:off x="271916" y="7489392"/>
            <a:ext cx="6483677" cy="614891"/>
          </a:xfrm>
          <a:prstGeom prst="bracketPair">
            <a:avLst/>
          </a:prstGeom>
          <a:noFill/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60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349185"/>
              </p:ext>
            </p:extLst>
          </p:nvPr>
        </p:nvGraphicFramePr>
        <p:xfrm>
          <a:off x="3707704" y="3322292"/>
          <a:ext cx="3111315" cy="2550044"/>
        </p:xfrm>
        <a:graphic>
          <a:graphicData uri="http://schemas.openxmlformats.org/drawingml/2006/table">
            <a:tbl>
              <a:tblPr/>
              <a:tblGrid>
                <a:gridCol w="3111315">
                  <a:extLst>
                    <a:ext uri="{9D8B030D-6E8A-4147-A177-3AD203B41FA5}">
                      <a16:colId xmlns:a16="http://schemas.microsoft.com/office/drawing/2014/main" val="2388131471"/>
                    </a:ext>
                  </a:extLst>
                </a:gridCol>
              </a:tblGrid>
              <a:tr h="2550044">
                <a:tc>
                  <a:txBody>
                    <a:bodyPr/>
                    <a:lstStyle/>
                    <a:p>
                      <a:endParaRPr kumimoji="1" lang="en-US" altLang="ja-JP" sz="6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市記入欄</a:t>
                      </a:r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0" marR="0" marT="0" marB="0">
                    <a:lnL w="9525" cmpd="sng">
                      <a:solidFill>
                        <a:schemeClr val="tx1"/>
                      </a:solidFill>
                      <a:prstDash val="sysDot"/>
                    </a:lnL>
                    <a:lnR w="9525" cmpd="sng">
                      <a:solidFill>
                        <a:schemeClr val="tx1"/>
                      </a:solidFill>
                      <a:prstDash val="sysDot"/>
                    </a:lnR>
                    <a:lnT w="9525" cmpd="sng">
                      <a:solidFill>
                        <a:schemeClr val="tx1"/>
                      </a:solidFill>
                      <a:prstDash val="sysDot"/>
                    </a:lnT>
                    <a:lnB w="9525" cmpd="sng">
                      <a:solidFill>
                        <a:schemeClr val="tx1"/>
                      </a:solidFill>
                      <a:prstDash val="sysDot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894087"/>
                  </a:ext>
                </a:extLst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757132" y="2968521"/>
            <a:ext cx="5781665" cy="68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5652496" y="9644390"/>
            <a:ext cx="1205504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裏面もあります</a:t>
            </a:r>
          </a:p>
        </p:txBody>
      </p:sp>
    </p:spTree>
    <p:extLst>
      <p:ext uri="{BB962C8B-B14F-4D97-AF65-F5344CB8AC3E}">
        <p14:creationId xmlns:p14="http://schemas.microsoft.com/office/powerpoint/2010/main" val="130210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143335" y="3149724"/>
            <a:ext cx="4696902" cy="4001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アンケートは以上です。ご記入いただいた内容は、個人情報として取り扱い、目的以外には使用しませんのでご安心ください。</a:t>
            </a:r>
            <a:endParaRPr kumimoji="1" lang="en-US" altLang="ja-JP" sz="1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1474" y="2115810"/>
            <a:ext cx="6624000" cy="1046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◆今</a:t>
            </a:r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までの体重歴について</a:t>
            </a:r>
            <a:endParaRPr kumimoji="1" lang="en-US" altLang="ja-JP" sz="11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〇今回の妊娠判明時（妊娠直前）の体重</a:t>
            </a:r>
            <a:r>
              <a:rPr kumimoji="1" lang="ja-JP" altLang="en-US" sz="1100" u="sng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kumimoji="1" lang="ja-JP" altLang="en-US" sz="1100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</a:t>
            </a:r>
            <a:r>
              <a:rPr kumimoji="1" lang="en-US" altLang="ja-JP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kg</a:t>
            </a:r>
            <a:r>
              <a:rPr kumimoji="1" lang="ja-JP" altLang="en-US" sz="1100" dirty="0" err="1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、</a:t>
            </a:r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身長</a:t>
            </a:r>
            <a:r>
              <a:rPr kumimoji="1" lang="ja-JP" altLang="en-US" sz="1100" u="sng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</a:t>
            </a:r>
            <a:r>
              <a:rPr kumimoji="1" lang="en-US" altLang="ja-JP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cm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〇今の体重</a:t>
            </a:r>
            <a:r>
              <a:rPr kumimoji="1" lang="ja-JP" altLang="en-US" sz="1100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㎏　</a:t>
            </a:r>
            <a:endParaRPr kumimoji="1" lang="en-US" altLang="ja-JP" sz="11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7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〇２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０</a:t>
            </a:r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歳時の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体重</a:t>
            </a:r>
            <a:r>
              <a:rPr kumimoji="1" lang="ja-JP" altLang="en-US" sz="1100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㎏　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〇過去の最高体重</a:t>
            </a:r>
            <a:r>
              <a:rPr kumimoji="1" lang="ja-JP" altLang="en-US" sz="1100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㎏（　　歳頃）</a:t>
            </a:r>
          </a:p>
          <a:p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　　　　　　　　　　　</a:t>
            </a:r>
            <a:r>
              <a:rPr kumimoji="1"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（妊娠期間を除く）</a:t>
            </a:r>
            <a:endParaRPr kumimoji="1" lang="en-US" altLang="ja-JP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〇出生時体重　　　　</a:t>
            </a:r>
            <a:r>
              <a:rPr kumimoji="1" lang="en-US" altLang="ja-JP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g</a:t>
            </a:r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　　週　　日）</a:t>
            </a:r>
            <a:endParaRPr kumimoji="1" lang="en-US" altLang="ja-JP" sz="11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7014"/>
              </p:ext>
            </p:extLst>
          </p:nvPr>
        </p:nvGraphicFramePr>
        <p:xfrm>
          <a:off x="0" y="9315735"/>
          <a:ext cx="6858000" cy="590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68">
                  <a:extLst>
                    <a:ext uri="{9D8B030D-6E8A-4147-A177-3AD203B41FA5}">
                      <a16:colId xmlns:a16="http://schemas.microsoft.com/office/drawing/2014/main" val="1043376670"/>
                    </a:ext>
                  </a:extLst>
                </a:gridCol>
                <a:gridCol w="4432895">
                  <a:extLst>
                    <a:ext uri="{9D8B030D-6E8A-4147-A177-3AD203B41FA5}">
                      <a16:colId xmlns:a16="http://schemas.microsoft.com/office/drawing/2014/main" val="3273765517"/>
                    </a:ext>
                  </a:extLst>
                </a:gridCol>
                <a:gridCol w="1822537">
                  <a:extLst>
                    <a:ext uri="{9D8B030D-6E8A-4147-A177-3AD203B41FA5}">
                      <a16:colId xmlns:a16="http://schemas.microsoft.com/office/drawing/2014/main" val="268142913"/>
                    </a:ext>
                  </a:extLst>
                </a:gridCol>
              </a:tblGrid>
              <a:tr h="28617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古賀市記入欄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□健かる入力 □システム確認 　□くるサポ訪問（　　月　　日予定）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132080" marR="132080" marT="66040" marB="6604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受付日</a:t>
                      </a:r>
                      <a:r>
                        <a:rPr kumimoji="1" lang="ja-JP" altLang="en-US" sz="1000" b="0" u="sng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　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担当者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:</a:t>
                      </a:r>
                      <a:r>
                        <a:rPr kumimoji="1" lang="ja-JP" altLang="en-US" sz="1000" b="0" u="sng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　　</a:t>
                      </a:r>
                      <a:endParaRPr kumimoji="1" lang="ja-JP" altLang="en-US" sz="1000" b="0" u="sng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132080" marR="132080" marT="66040" marB="6604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385451"/>
                  </a:ext>
                </a:extLst>
              </a:tr>
              <a:tr h="304092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出産・子育て応援補助金 □申請書配布（代理：　　　　　）□面談実施 （　　　月　　　日予定）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132080" marR="132080" marT="66040" marB="6604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717565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64757"/>
              </p:ext>
            </p:extLst>
          </p:nvPr>
        </p:nvGraphicFramePr>
        <p:xfrm>
          <a:off x="216002" y="261610"/>
          <a:ext cx="664199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038">
                  <a:extLst>
                    <a:ext uri="{9D8B030D-6E8A-4147-A177-3AD203B41FA5}">
                      <a16:colId xmlns:a16="http://schemas.microsoft.com/office/drawing/2014/main" val="1187950330"/>
                    </a:ext>
                  </a:extLst>
                </a:gridCol>
                <a:gridCol w="511277">
                  <a:extLst>
                    <a:ext uri="{9D8B030D-6E8A-4147-A177-3AD203B41FA5}">
                      <a16:colId xmlns:a16="http://schemas.microsoft.com/office/drawing/2014/main" val="3669205865"/>
                    </a:ext>
                  </a:extLst>
                </a:gridCol>
                <a:gridCol w="648929">
                  <a:extLst>
                    <a:ext uri="{9D8B030D-6E8A-4147-A177-3AD203B41FA5}">
                      <a16:colId xmlns:a16="http://schemas.microsoft.com/office/drawing/2014/main" val="3180776767"/>
                    </a:ext>
                  </a:extLst>
                </a:gridCol>
                <a:gridCol w="678426">
                  <a:extLst>
                    <a:ext uri="{9D8B030D-6E8A-4147-A177-3AD203B41FA5}">
                      <a16:colId xmlns:a16="http://schemas.microsoft.com/office/drawing/2014/main" val="1897161051"/>
                    </a:ext>
                  </a:extLst>
                </a:gridCol>
                <a:gridCol w="835742">
                  <a:extLst>
                    <a:ext uri="{9D8B030D-6E8A-4147-A177-3AD203B41FA5}">
                      <a16:colId xmlns:a16="http://schemas.microsoft.com/office/drawing/2014/main" val="2120818598"/>
                    </a:ext>
                  </a:extLst>
                </a:gridCol>
                <a:gridCol w="521110">
                  <a:extLst>
                    <a:ext uri="{9D8B030D-6E8A-4147-A177-3AD203B41FA5}">
                      <a16:colId xmlns:a16="http://schemas.microsoft.com/office/drawing/2014/main" val="3256830591"/>
                    </a:ext>
                  </a:extLst>
                </a:gridCol>
                <a:gridCol w="786580">
                  <a:extLst>
                    <a:ext uri="{9D8B030D-6E8A-4147-A177-3AD203B41FA5}">
                      <a16:colId xmlns:a16="http://schemas.microsoft.com/office/drawing/2014/main" val="1129608246"/>
                    </a:ext>
                  </a:extLst>
                </a:gridCol>
                <a:gridCol w="1705896">
                  <a:extLst>
                    <a:ext uri="{9D8B030D-6E8A-4147-A177-3AD203B41FA5}">
                      <a16:colId xmlns:a16="http://schemas.microsoft.com/office/drawing/2014/main" val="283270067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名前　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（男・女）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生年月日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出生体重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（週数）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出産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年齢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妊娠中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体重増加量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出産方法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186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kumimoji="1" lang="ja-JP" altLang="en-US" sz="1000" b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男・女</a:t>
                      </a: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g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週　　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kg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自然・帝王切開・誘導・（　　　　　　　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404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kumimoji="1" lang="ja-JP" altLang="en-US" sz="1000" b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男・女</a:t>
                      </a: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g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　週　　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kg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自然・帝王切開・誘導・（　　　　　　　）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12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kumimoji="1" lang="ja-JP" altLang="en-US" sz="1000" b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男・女</a:t>
                      </a: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g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　週　　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kg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自然・帝王切開・誘導・（　　　　　　　）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499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男・女</a:t>
                      </a: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g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　週　　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kg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自然・帝王切開・誘導・（　　　　　　　）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8279989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16000" y="0"/>
            <a:ext cx="6642000" cy="261610"/>
          </a:xfrm>
          <a:prstGeom prst="rect">
            <a:avLst/>
          </a:prstGeom>
          <a:noFill/>
          <a:ln w="3175">
            <a:noFill/>
          </a:ln>
        </p:spPr>
        <p:txBody>
          <a:bodyPr wrap="square" rIns="36000" rtlCol="0">
            <a:spAutoFit/>
          </a:bodyPr>
          <a:lstStyle/>
          <a:p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◆今までの妊娠・出産に</a:t>
            </a:r>
            <a:r>
              <a:rPr kumimoji="1" lang="ja-JP" altLang="en-US" sz="1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ついて</a:t>
            </a:r>
            <a:r>
              <a:rPr kumimoji="1"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＊妊娠届出時には、上のお子さんの母子手帳をご持参ください</a:t>
            </a:r>
            <a:r>
              <a:rPr kumimoji="1" lang="ja-JP" altLang="en-US" sz="1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kumimoji="1" lang="en-US" altLang="ja-JP" sz="1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542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 w="3175">
          <a:solidFill>
            <a:schemeClr val="tx1"/>
          </a:solidFill>
        </a:ln>
      </a:spPr>
      <a:bodyPr wrap="square" rIns="36000" rtlCol="0">
        <a:spAutoFit/>
      </a:bodyPr>
      <a:lstStyle>
        <a:defPPr>
          <a:defRPr kumimoji="1" sz="1100" dirty="0">
            <a:latin typeface="UD デジタル 教科書体 N-R" panose="02020400000000000000" pitchFamily="17" charset="-128"/>
            <a:ea typeface="UD デジタル 教科書体 N-R" panose="02020400000000000000" pitchFamily="17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741</TotalTime>
  <Words>1115</Words>
  <Application>Microsoft Office PowerPoint</Application>
  <PresentationFormat>A4 210 x 297 mm</PresentationFormat>
  <Paragraphs>94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UDゴシック</vt:lpstr>
      <vt:lpstr>UD デジタル 教科書体 N-B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子育て支援課</dc:creator>
  <cp:lastModifiedBy>子育て支援課</cp:lastModifiedBy>
  <cp:revision>61</cp:revision>
  <cp:lastPrinted>2024-03-12T04:08:20Z</cp:lastPrinted>
  <dcterms:created xsi:type="dcterms:W3CDTF">2024-02-18T03:51:32Z</dcterms:created>
  <dcterms:modified xsi:type="dcterms:W3CDTF">2024-05-09T04:05:27Z</dcterms:modified>
</cp:coreProperties>
</file>